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7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E5B-4021-B3DD-E807A680F04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E5B-4021-B3DD-E807A680F04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Лист1!$A$1:$B$1</c:f>
              <c:numCache>
                <c:formatCode>General</c:formatCode>
                <c:ptCount val="2"/>
                <c:pt idx="0">
                  <c:v>42</c:v>
                </c:pt>
                <c:pt idx="1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5B-4021-B3DD-E807A680F04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914260717410336E-2"/>
          <c:y val="0.12878468701206067"/>
          <c:w val="0.90286351706036749"/>
          <c:h val="0.790665794328030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Лист2!$A$1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E3-43E6-A391-58BA271DE6B0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Лист2!$B$1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E3-43E6-A391-58BA271DE6B0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Лист2!$C$1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BE3-43E6-A391-58BA271DE6B0}"/>
            </c:ext>
          </c:extLst>
        </c:ser>
        <c:ser>
          <c:idx val="3"/>
          <c:order val="3"/>
          <c:spPr>
            <a:solidFill>
              <a:schemeClr val="accent4"/>
            </a:solidFill>
            <a:ln w="57150">
              <a:solidFill>
                <a:schemeClr val="accent1"/>
              </a:solidFill>
            </a:ln>
            <a:effectLst/>
          </c:spPr>
          <c:invertIfNegative val="0"/>
          <c:val>
            <c:numRef>
              <c:f>Лист2!$D$1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BE3-43E6-A391-58BA271DE6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8118687"/>
        <c:axId val="713688767"/>
      </c:barChart>
      <c:catAx>
        <c:axId val="70811868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3688767"/>
        <c:crosses val="autoZero"/>
        <c:auto val="1"/>
        <c:lblAlgn val="ctr"/>
        <c:lblOffset val="100"/>
        <c:noMultiLvlLbl val="0"/>
      </c:catAx>
      <c:valAx>
        <c:axId val="713688767"/>
        <c:scaling>
          <c:orientation val="minMax"/>
        </c:scaling>
        <c:delete val="0"/>
        <c:axPos val="l"/>
        <c:majorGridlines>
          <c:spPr>
            <a:ln w="2857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8118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4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68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04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073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0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604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26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19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81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89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31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49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89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6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07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08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4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2AC7A-B4B7-4C76-AFFE-75AC87E9A2DA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1917BA5-E4E2-44DB-9317-1F2FFA89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39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835" y="888274"/>
            <a:ext cx="10707778" cy="1802675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ОРГАНИЗАЦИЯ ДИСТАНЦИОННОГО ОБУЧЕНИЯ ПО РУССКОМУ ЯЗЫКУ И ЛИТЕРАТУРЕ</a:t>
            </a:r>
            <a:br>
              <a:rPr lang="ru-RU" sz="3200" dirty="0"/>
            </a:br>
            <a:r>
              <a:rPr lang="ru-RU" sz="3200" dirty="0"/>
              <a:t> В СЕЛЬСКОЙ ШКОЛЕ.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4" y="3971110"/>
            <a:ext cx="8915399" cy="1762736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6200" i="1" dirty="0">
                <a:solidFill>
                  <a:schemeClr val="accent2">
                    <a:lumMod val="50000"/>
                  </a:schemeClr>
                </a:solidFill>
              </a:rPr>
              <a:t>Шаронова Ирина Вячеславовна, </a:t>
            </a:r>
          </a:p>
          <a:p>
            <a:pPr algn="r"/>
            <a:r>
              <a:rPr lang="ru-RU" sz="6200" i="1" dirty="0">
                <a:solidFill>
                  <a:schemeClr val="accent2">
                    <a:lumMod val="50000"/>
                  </a:schemeClr>
                </a:solidFill>
              </a:rPr>
              <a:t>учитель русского языка и литературы </a:t>
            </a:r>
          </a:p>
          <a:p>
            <a:pPr algn="r"/>
            <a:r>
              <a:rPr lang="ru-RU" sz="6200" i="1" dirty="0">
                <a:solidFill>
                  <a:schemeClr val="accent2">
                    <a:lumMod val="50000"/>
                  </a:schemeClr>
                </a:solidFill>
              </a:rPr>
              <a:t>МОУ « </a:t>
            </a:r>
            <a:r>
              <a:rPr lang="ru-RU" sz="6200" i="1" dirty="0" err="1">
                <a:solidFill>
                  <a:schemeClr val="accent2">
                    <a:lumMod val="50000"/>
                  </a:schemeClr>
                </a:solidFill>
              </a:rPr>
              <a:t>Шилекшинская</a:t>
            </a:r>
            <a:r>
              <a:rPr lang="ru-RU" sz="6200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6200" i="1" dirty="0" err="1">
                <a:solidFill>
                  <a:schemeClr val="accent2">
                    <a:lumMod val="50000"/>
                  </a:schemeClr>
                </a:solidFill>
              </a:rPr>
              <a:t>оош</a:t>
            </a:r>
            <a:r>
              <a:rPr lang="ru-RU" sz="6200" i="1" dirty="0">
                <a:solidFill>
                  <a:schemeClr val="accent2">
                    <a:lumMod val="50000"/>
                  </a:schemeClr>
                </a:solidFill>
              </a:rPr>
              <a:t>»</a:t>
            </a:r>
          </a:p>
          <a:p>
            <a:pPr algn="r"/>
            <a:r>
              <a:rPr lang="ru-RU" sz="6200" i="1" dirty="0">
                <a:solidFill>
                  <a:schemeClr val="accent2">
                    <a:lumMod val="50000"/>
                  </a:schemeClr>
                </a:solidFill>
              </a:rPr>
              <a:t>Кинешемского муниципального района</a:t>
            </a:r>
          </a:p>
          <a:p>
            <a:pPr algn="r"/>
            <a:r>
              <a:rPr lang="ru-RU" sz="6200" i="1" dirty="0">
                <a:solidFill>
                  <a:schemeClr val="accent2">
                    <a:lumMod val="50000"/>
                  </a:schemeClr>
                </a:solidFill>
              </a:rPr>
              <a:t>Ивановской области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63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2593" y="3827770"/>
            <a:ext cx="9075522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/>
              <a:t>https://www.youtube.com/watch?v=odjX5cf1B8U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81496" y="1293223"/>
            <a:ext cx="7707086" cy="5232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Как сделать </a:t>
            </a:r>
            <a:r>
              <a:rPr lang="ru-RU" sz="2800" dirty="0" err="1"/>
              <a:t>видеолекцию</a:t>
            </a:r>
            <a:r>
              <a:rPr lang="ru-RU" sz="2800" dirty="0"/>
              <a:t> в </a:t>
            </a:r>
            <a:r>
              <a:rPr lang="en-US" sz="2800" dirty="0"/>
              <a:t>PowerPoint 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5381897" y="2429691"/>
            <a:ext cx="1214845" cy="1175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66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2022" y="1632857"/>
            <a:ext cx="755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13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486" y="535577"/>
            <a:ext cx="2939143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УЧЕНИК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53942" y="318088"/>
            <a:ext cx="4624252" cy="21698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/>
              <a:t>готовность  к самостоятельной деятельности по сбору, обработке, анализу информации,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/>
              <a:t>умению принимать решения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/>
              <a:t>и доводить их до исполнения.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4702629" y="607775"/>
            <a:ext cx="1972491" cy="378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63486" y="4319248"/>
            <a:ext cx="2939143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УЧИТЕЛЬ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53942" y="3688306"/>
            <a:ext cx="4624252" cy="25853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/>
              <a:t>организатор получения информации,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/>
              <a:t>источником духовного и интеллектуального импульса, побуждающего к действию,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/>
              <a:t>модератором  действий ученика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29" y="4409614"/>
            <a:ext cx="1999661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793" y="181957"/>
            <a:ext cx="10136777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Дистанционное обучение – это интерактивное взаимодействие учителя и ученика. При этом общение между учащимся и учителем происходит удаленно, через средства телекоммуникаций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33257" y="2254070"/>
            <a:ext cx="7080068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•	</a:t>
            </a:r>
            <a:r>
              <a:rPr lang="ru-RU" sz="2800" dirty="0"/>
              <a:t>обмен сообщениями и файлами, </a:t>
            </a:r>
          </a:p>
          <a:p>
            <a:r>
              <a:rPr lang="ru-RU" sz="2800" dirty="0"/>
              <a:t>•	форумы,</a:t>
            </a:r>
          </a:p>
          <a:p>
            <a:r>
              <a:rPr lang="ru-RU" sz="2800" dirty="0"/>
              <a:t>•	 видеоконференции</a:t>
            </a:r>
          </a:p>
          <a:p>
            <a:r>
              <a:rPr lang="ru-RU" sz="2800" dirty="0"/>
              <a:t>•	онлайн и телеуроки.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6766" y="4069952"/>
            <a:ext cx="9178834" cy="2677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Эффективность дистанционного обучения зависит:</a:t>
            </a:r>
          </a:p>
          <a:p>
            <a:r>
              <a:rPr lang="ru-RU" sz="2400" dirty="0"/>
              <a:t>•	от взаимодействия учителя и ученика;</a:t>
            </a:r>
          </a:p>
          <a:p>
            <a:r>
              <a:rPr lang="ru-RU" sz="2400" dirty="0"/>
              <a:t>•	профессионального использования образовательных технологий;</a:t>
            </a:r>
          </a:p>
          <a:p>
            <a:r>
              <a:rPr lang="ru-RU" sz="2400" dirty="0"/>
              <a:t>•	разработанных методических материалов и способов их доставки;</a:t>
            </a:r>
          </a:p>
          <a:p>
            <a:r>
              <a:rPr lang="ru-RU" sz="2400" dirty="0"/>
              <a:t>•	процесса обратной связи.</a:t>
            </a:r>
          </a:p>
        </p:txBody>
      </p:sp>
    </p:spTree>
    <p:extLst>
      <p:ext uri="{BB962C8B-B14F-4D97-AF65-F5344CB8AC3E}">
        <p14:creationId xmlns:p14="http://schemas.microsoft.com/office/powerpoint/2010/main" val="374108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8090" y="168707"/>
            <a:ext cx="10698481" cy="68326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dirty="0"/>
              <a:t>Дистанционное обучение, безусловно, имеет свои преимущества:</a:t>
            </a:r>
          </a:p>
          <a:p>
            <a:pPr>
              <a:lnSpc>
                <a:spcPct val="150000"/>
              </a:lnSpc>
            </a:pPr>
            <a:r>
              <a:rPr lang="ru-RU" dirty="0"/>
              <a:t>•	</a:t>
            </a:r>
            <a:r>
              <a:rPr lang="ru-RU" sz="2000" dirty="0"/>
              <a:t>обучение проводится в комфортном для ученика месте и в удобное время;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продолжительность занятий ученик регулирует самостоятельно;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ученик может заниматься там, где есть интернет;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 быстрая доставка электронных учебных материалов;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возможность контроля знаний через тестирование в дистанционном режиме;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электронный контроль знаний гарантирует объективность и независимость оценок;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 консультации с преподавателем с помощью электронных средств связи возможны в любое время;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 подход к каждому ученику индивидуально;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•	осваивание персонального компьютера, современных средств коммуникаций</a:t>
            </a:r>
          </a:p>
        </p:txBody>
      </p:sp>
    </p:spTree>
    <p:extLst>
      <p:ext uri="{BB962C8B-B14F-4D97-AF65-F5344CB8AC3E}">
        <p14:creationId xmlns:p14="http://schemas.microsoft.com/office/powerpoint/2010/main" val="250719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9A2C0-6015-43F7-976C-E73041855FE6}"/>
              </a:ext>
            </a:extLst>
          </p:cNvPr>
          <p:cNvSpPr txBox="1"/>
          <p:nvPr/>
        </p:nvSpPr>
        <p:spPr>
          <a:xfrm>
            <a:off x="2753832" y="404037"/>
            <a:ext cx="8070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</a:t>
            </a:r>
            <a:r>
              <a:rPr lang="ru-RU" sz="2400" b="1" dirty="0"/>
              <a:t>Готовность к дистанционному обучению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CD834140-7CAD-4198-B870-7E0FA17FB3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5572486"/>
              </p:ext>
            </p:extLst>
          </p:nvPr>
        </p:nvGraphicFramePr>
        <p:xfrm>
          <a:off x="1364512" y="124932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EA06D57B-93DC-4963-8ADA-B59E468AA9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545743"/>
              </p:ext>
            </p:extLst>
          </p:nvPr>
        </p:nvGraphicFramePr>
        <p:xfrm>
          <a:off x="6436242" y="2137144"/>
          <a:ext cx="4572000" cy="4141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2461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8352" y="1735999"/>
            <a:ext cx="2873830" cy="16828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/>
              <a:t>Недостатки дистанционного обучения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46863" y="692331"/>
            <a:ext cx="3807779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/>
              <a:t>Технические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14162" y="1641090"/>
            <a:ext cx="3840480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/>
              <a:t>Самодисциплина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14162" y="2820195"/>
            <a:ext cx="3840480" cy="95410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/>
              <a:t>Увеличение объема нагрузки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2055" y="4317804"/>
            <a:ext cx="3792587" cy="95410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/>
              <a:t>Методическое сопровождение</a:t>
            </a: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4624251" y="692331"/>
            <a:ext cx="953589" cy="4741818"/>
          </a:xfrm>
          <a:prstGeom prst="lef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2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" b="4860"/>
          <a:stretch/>
        </p:blipFill>
        <p:spPr>
          <a:xfrm>
            <a:off x="287383" y="0"/>
            <a:ext cx="11782697" cy="6662057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2194560" y="1"/>
            <a:ext cx="1672046" cy="43107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449977" y="6230983"/>
            <a:ext cx="7694023" cy="522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85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61912"/>
            <a:ext cx="9525000" cy="67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72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7990" y="521736"/>
            <a:ext cx="8268788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1.</a:t>
            </a:r>
            <a:r>
              <a:rPr lang="ru-RU" sz="2400" dirty="0"/>
              <a:t>	Что такое дистанционная система обучения?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2.	Использование социальных сетей в создании электронных учебных материалов.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3.	Руководство по использованию социальных сетей «</a:t>
            </a:r>
            <a:r>
              <a:rPr lang="ru-RU" sz="2400" dirty="0" err="1"/>
              <a:t>ВКонтакте</a:t>
            </a:r>
            <a:r>
              <a:rPr lang="ru-RU" sz="2400" dirty="0"/>
              <a:t>», «</a:t>
            </a:r>
            <a:r>
              <a:rPr lang="ru-RU" sz="2400" dirty="0" err="1"/>
              <a:t>Twitter</a:t>
            </a:r>
            <a:r>
              <a:rPr lang="ru-RU" sz="2400" dirty="0"/>
              <a:t>».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4.	Возможности использования сервисов GOOGLE в образовательном процессе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5.	Руководство по использованию </a:t>
            </a:r>
            <a:r>
              <a:rPr lang="ru-RU" sz="2400" dirty="0" err="1"/>
              <a:t>Skype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dirty="0"/>
              <a:t>6.	Видеоконференции в </a:t>
            </a:r>
            <a:r>
              <a:rPr lang="ru-RU" sz="2400" dirty="0" err="1"/>
              <a:t>WhatsApp</a:t>
            </a:r>
            <a:r>
              <a:rPr lang="ru-RU" sz="2400" dirty="0"/>
              <a:t> и других </a:t>
            </a:r>
            <a:r>
              <a:rPr lang="ru-RU" sz="2400" dirty="0" err="1"/>
              <a:t>мессенжерах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0691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75</TotalTime>
  <Words>146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Wingdings</vt:lpstr>
      <vt:lpstr>Wingdings 3</vt:lpstr>
      <vt:lpstr>Легкий дым</vt:lpstr>
      <vt:lpstr>ОРГАНИЗАЦИЯ ДИСТАНЦИОННОГО ОБУЧЕНИЯ ПО РУССКОМУ ЯЗЫКУ И ЛИТЕРАТУРЕ  В СЕЛЬСКОЙ ШКОЛЕ.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ДИСТАНЦИОННОГО ОБУЧЕНИЯ ПО РУССКОМУ ЯЗЫКУ И ЛИТЕРАТУРЕ  В СЕЛЬСКОЙ ШКОЛЕ.</dc:title>
  <dc:creator>Семья</dc:creator>
  <cp:lastModifiedBy>user</cp:lastModifiedBy>
  <cp:revision>10</cp:revision>
  <dcterms:created xsi:type="dcterms:W3CDTF">2021-03-08T14:53:14Z</dcterms:created>
  <dcterms:modified xsi:type="dcterms:W3CDTF">2021-03-24T08:54:53Z</dcterms:modified>
</cp:coreProperties>
</file>